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aira Medium"/>
      <p:regular r:id="rId17"/>
    </p:embeddedFont>
    <p:embeddedFont>
      <p:font typeface="Saira Medium"/>
      <p:regular r:id="rId18"/>
    </p:embeddedFont>
    <p:embeddedFont>
      <p:font typeface="Saira Medium"/>
      <p:regular r:id="rId19"/>
    </p:embeddedFont>
    <p:embeddedFont>
      <p:font typeface="Saira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Antika Onlinstore: Marketing &amp; Branding Plan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outlines a comprehensive marketing and branding plan for Antika Onlinstore, focusing on promoting unique Pharaonic-themed products to a global audience.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1654"/>
            <a:ext cx="63869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Conclusion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55746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3839" y="2155746"/>
            <a:ext cx="44393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Build Brand Identity &amp; Awareness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2646164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Through storytelling and engaging content.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491032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03839" y="3491032"/>
            <a:ext cx="52449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Execute SOSTAC Plan &amp; Monitor Metrics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903839" y="3981450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Track key performance indicators to measure success.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826318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03839" y="4826318"/>
            <a:ext cx="65351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Expand Product Offerings &amp; Explore New Markets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5316736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Continuously innovate and reach new audiences.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161603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903839" y="6161603"/>
            <a:ext cx="65147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Foster Customer Engagement &amp; Refine Strategies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03839" y="6652022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Listen to customer feedback and adapt marketing strategies accordingly.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75703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Understanding Our Audience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age range: 18-55. Appeal to both luxury and budget buyers.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Psychographics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history lovers and sustainability-conscious consumers.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Behavioral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collectors, interior designers, and gift shoppers.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54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Positioning Antika Onlinstore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8316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7439" y="3668316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Authenticity Meets Affordability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4513064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Offer genuine antiques and budget-friendly replicas.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668316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09116" y="3668316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Exclusivity &amp; Craftsmanship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4513064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 luxury handcrafted items.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20834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17439" y="572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Sustainability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17439" y="6211253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repurposed and eco-friendly products.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18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Marketing Mix: 7Ps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90812"/>
            <a:ext cx="6408063" cy="1352669"/>
          </a:xfrm>
          <a:prstGeom prst="roundRect">
            <a:avLst>
              <a:gd name="adj" fmla="val 1509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3464" y="48404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Product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43464" y="5330904"/>
            <a:ext cx="59087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Authentic antiques and modernized replicas.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4590812"/>
            <a:ext cx="6408063" cy="1352669"/>
          </a:xfrm>
          <a:prstGeom prst="roundRect">
            <a:avLst>
              <a:gd name="adj" fmla="val 1509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78341" y="48404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Price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78341" y="5330904"/>
            <a:ext cx="59087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Premium and tiered pricing strategies.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8063" cy="1352669"/>
          </a:xfrm>
          <a:prstGeom prst="roundRect">
            <a:avLst>
              <a:gd name="adj" fmla="val 1509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3464" y="6419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Place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3464" y="6910388"/>
            <a:ext cx="59087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E-commerce and social media shops.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170295"/>
            <a:ext cx="6408063" cy="1352669"/>
          </a:xfrm>
          <a:prstGeom prst="roundRect">
            <a:avLst>
              <a:gd name="adj" fmla="val 1509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78341" y="6419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Promotion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78341" y="6910388"/>
            <a:ext cx="59087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Storytelling, paid ads, and content marketing.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SWOT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Strengths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Unique designs, growing social media presence, moderate production costs.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Weaknesses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215408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Limited brand awareness, high shipping costs, narrow product range.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Opportunities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215408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Increasing demand, international market expansion, museum partnerships.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Threats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215408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competition, economic fluctuations, social media dependency.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8424" y="673894"/>
            <a:ext cx="5735598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SOSTAC Marketing Plan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303770" y="1740456"/>
            <a:ext cx="22860" cy="5815132"/>
          </a:xfrm>
          <a:prstGeom prst="roundRect">
            <a:avLst>
              <a:gd name="adj" fmla="val 819428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6375499" y="2197179"/>
            <a:ext cx="728424" cy="22860"/>
          </a:xfrm>
          <a:prstGeom prst="roundRect">
            <a:avLst>
              <a:gd name="adj" fmla="val 819428"/>
            </a:avLst>
          </a:prstGeom>
          <a:solidFill>
            <a:srgbClr val="FC8337"/>
          </a:solidFill>
          <a:ln/>
        </p:spPr>
      </p:sp>
      <p:sp>
        <p:nvSpPr>
          <p:cNvPr id="5" name="Shape 3"/>
          <p:cNvSpPr/>
          <p:nvPr/>
        </p:nvSpPr>
        <p:spPr>
          <a:xfrm>
            <a:off x="7081064" y="1974533"/>
            <a:ext cx="468273" cy="468273"/>
          </a:xfrm>
          <a:prstGeom prst="roundRect">
            <a:avLst>
              <a:gd name="adj" fmla="val 4000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55371" y="2052518"/>
            <a:ext cx="119658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3568898" y="1948577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Situation Analysis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28424" y="2398514"/>
            <a:ext cx="544210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Growing demand for Pharaonic-themed decor and gifts.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6476" y="3237786"/>
            <a:ext cx="728424" cy="22860"/>
          </a:xfrm>
          <a:prstGeom prst="roundRect">
            <a:avLst>
              <a:gd name="adj" fmla="val 819428"/>
            </a:avLst>
          </a:prstGeom>
          <a:solidFill>
            <a:srgbClr val="FC8337"/>
          </a:solidFill>
          <a:ln/>
        </p:spPr>
      </p:sp>
      <p:sp>
        <p:nvSpPr>
          <p:cNvPr id="10" name="Shape 8"/>
          <p:cNvSpPr/>
          <p:nvPr/>
        </p:nvSpPr>
        <p:spPr>
          <a:xfrm>
            <a:off x="7081064" y="3015139"/>
            <a:ext cx="468273" cy="468273"/>
          </a:xfrm>
          <a:prstGeom prst="roundRect">
            <a:avLst>
              <a:gd name="adj" fmla="val 4000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19771" y="3093125"/>
            <a:ext cx="190857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2" name="Text 10"/>
          <p:cNvSpPr/>
          <p:nvPr/>
        </p:nvSpPr>
        <p:spPr>
          <a:xfrm>
            <a:off x="8459867" y="2989183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Objectives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459867" y="3439120"/>
            <a:ext cx="5442109" cy="998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 brand awareness by 40% in 6 months. Achieve 1,000 online sales in the first year. Expand product range and strengthen brand identity.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375499" y="4274225"/>
            <a:ext cx="728424" cy="22860"/>
          </a:xfrm>
          <a:prstGeom prst="roundRect">
            <a:avLst>
              <a:gd name="adj" fmla="val 819428"/>
            </a:avLst>
          </a:prstGeom>
          <a:solidFill>
            <a:srgbClr val="FC8337"/>
          </a:solidFill>
          <a:ln/>
        </p:spPr>
      </p:sp>
      <p:sp>
        <p:nvSpPr>
          <p:cNvPr id="15" name="Shape 13"/>
          <p:cNvSpPr/>
          <p:nvPr/>
        </p:nvSpPr>
        <p:spPr>
          <a:xfrm>
            <a:off x="7081064" y="4051578"/>
            <a:ext cx="468273" cy="468273"/>
          </a:xfrm>
          <a:prstGeom prst="roundRect">
            <a:avLst>
              <a:gd name="adj" fmla="val 4000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20843" y="4129564"/>
            <a:ext cx="188595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3568898" y="4025622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Strategy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28424" y="4475559"/>
            <a:ext cx="5442109" cy="998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Position Antika as the go-to store for Pharaonic-themed products. Focus on storytelling and cultural heritage in marketing.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26476" y="5310783"/>
            <a:ext cx="728424" cy="22860"/>
          </a:xfrm>
          <a:prstGeom prst="roundRect">
            <a:avLst>
              <a:gd name="adj" fmla="val 819428"/>
            </a:avLst>
          </a:prstGeom>
          <a:solidFill>
            <a:srgbClr val="FC8337"/>
          </a:solidFill>
          <a:ln/>
        </p:spPr>
      </p:sp>
      <p:sp>
        <p:nvSpPr>
          <p:cNvPr id="20" name="Shape 18"/>
          <p:cNvSpPr/>
          <p:nvPr/>
        </p:nvSpPr>
        <p:spPr>
          <a:xfrm>
            <a:off x="7081064" y="5088136"/>
            <a:ext cx="468273" cy="468273"/>
          </a:xfrm>
          <a:prstGeom prst="roundRect">
            <a:avLst>
              <a:gd name="adj" fmla="val 4000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14414" y="5166122"/>
            <a:ext cx="201454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4</a:t>
            </a:r>
            <a:endParaRPr lang="en-US" sz="2450" dirty="0"/>
          </a:p>
        </p:txBody>
      </p:sp>
      <p:sp>
        <p:nvSpPr>
          <p:cNvPr id="22" name="Text 20"/>
          <p:cNvSpPr/>
          <p:nvPr/>
        </p:nvSpPr>
        <p:spPr>
          <a:xfrm>
            <a:off x="8459867" y="5062180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Tactics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459867" y="5512118"/>
            <a:ext cx="5442109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Social media marketing, paid ads, influencer partnerships. Website optimization and email marketing.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75499" y="6347341"/>
            <a:ext cx="728424" cy="22860"/>
          </a:xfrm>
          <a:prstGeom prst="roundRect">
            <a:avLst>
              <a:gd name="adj" fmla="val 819428"/>
            </a:avLst>
          </a:prstGeom>
          <a:solidFill>
            <a:srgbClr val="FC8337"/>
          </a:solidFill>
          <a:ln/>
        </p:spPr>
      </p:sp>
      <p:sp>
        <p:nvSpPr>
          <p:cNvPr id="25" name="Shape 23"/>
          <p:cNvSpPr/>
          <p:nvPr/>
        </p:nvSpPr>
        <p:spPr>
          <a:xfrm>
            <a:off x="7081064" y="6124694"/>
            <a:ext cx="468273" cy="468273"/>
          </a:xfrm>
          <a:prstGeom prst="roundRect">
            <a:avLst>
              <a:gd name="adj" fmla="val 4000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18224" y="6202680"/>
            <a:ext cx="193953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5</a:t>
            </a:r>
            <a:endParaRPr lang="en-US" sz="2450" dirty="0"/>
          </a:p>
        </p:txBody>
      </p:sp>
      <p:sp>
        <p:nvSpPr>
          <p:cNvPr id="27" name="Text 25"/>
          <p:cNvSpPr/>
          <p:nvPr/>
        </p:nvSpPr>
        <p:spPr>
          <a:xfrm>
            <a:off x="3568898" y="6098738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Action Plan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28424" y="6548676"/>
            <a:ext cx="5442109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Content calendar, ad campaigns, influencer collaborations. Ensure product availability and streamline fulfillment.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7806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Branding Strategies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72700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520797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Visual Identity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011216"/>
            <a:ext cx="229195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Modern take on Egyptian elements (hieroglyphs, Pharaoh motifs). Colors: gold, turquoise, beige, and black.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272700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3520797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Digital Marketing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4011216"/>
            <a:ext cx="2292072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Content: product images, short videos, educational posts. Campaigns: focus on Pharaonic themes across various products.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272700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3520797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Product Expansion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365546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Introduce Pharaonic-themed clothing and accessories.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077" y="501253"/>
            <a:ext cx="4393525" cy="549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PESTEL Analysis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077" y="1401842"/>
            <a:ext cx="878681" cy="10544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57363" y="1577578"/>
            <a:ext cx="2196703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Political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757363" y="1957507"/>
            <a:ext cx="12257961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Follow e-commerce laws, customs rules, and consumer protection policies. Political stability in markets affects shipping and pricing.</a:t>
            </a:r>
            <a:endParaRPr lang="en-US" sz="1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77" y="2456259"/>
            <a:ext cx="878681" cy="105441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57363" y="2631996"/>
            <a:ext cx="2196703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Economic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1757363" y="3011924"/>
            <a:ext cx="12257961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Economic changes impact what customers can afford and shipping costs. Offer both affordable and premium products to attract more buyers.</a:t>
            </a:r>
            <a:endParaRPr lang="en-US" sz="13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077" y="3510677"/>
            <a:ext cx="878681" cy="105441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57363" y="3686413"/>
            <a:ext cx="2196703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Social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1757363" y="4066342"/>
            <a:ext cx="12257961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People love Pharaonic culture, which creates demand for your products. Use storytelling and target different age groups with tailored marketing.</a:t>
            </a:r>
            <a:endParaRPr lang="en-US" sz="13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77" y="4565094"/>
            <a:ext cx="878681" cy="105441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757363" y="4740831"/>
            <a:ext cx="2196703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Technological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1757363" y="5120759"/>
            <a:ext cx="12257961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social media, secure payments, and tools like 3D previews to improve customer experience. Invest in new technology to stand out from competitors.</a:t>
            </a:r>
            <a:endParaRPr lang="en-US" sz="13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077" y="5619512"/>
            <a:ext cx="878681" cy="105441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757363" y="5795248"/>
            <a:ext cx="2196703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Environmental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1757363" y="6175177"/>
            <a:ext cx="12257961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eco-friendly packaging and partner with green shipping companies. Promote sustainability to attract environmentally aware customers.</a:t>
            </a:r>
            <a:endParaRPr lang="en-US" sz="13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077" y="6673929"/>
            <a:ext cx="878681" cy="1054418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757363" y="6849666"/>
            <a:ext cx="2196703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Legal</a:t>
            </a:r>
            <a:endParaRPr lang="en-US" sz="1700" dirty="0"/>
          </a:p>
        </p:txBody>
      </p:sp>
      <p:sp>
        <p:nvSpPr>
          <p:cNvPr id="20" name="Text 12"/>
          <p:cNvSpPr/>
          <p:nvPr/>
        </p:nvSpPr>
        <p:spPr>
          <a:xfrm>
            <a:off x="1757363" y="7229594"/>
            <a:ext cx="12257961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Follow online sales laws, protect your designs, and meet certification requirements. Clear policies and legal compliance build trust with customers.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2871"/>
            <a:ext cx="59113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Daily Posting Strategy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11812"/>
            <a:ext cx="170021" cy="1216223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1118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Main Goals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602230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Pharaonic-themed products. Build a loyal customer base. Drive sales and expand reach.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554849"/>
            <a:ext cx="170021" cy="1942028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3554849"/>
            <a:ext cx="28666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Main Content Themes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045268"/>
            <a:ext cx="67060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Showcase products with high-quality images and videos. Share facts about Pharaonic history and culture. Highlight customer testimonials and reviews. Offer styling tips and product usage ideas. Run promotions, discounts, and giveaways.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723692"/>
            <a:ext cx="170021" cy="1216223"/>
          </a:xfrm>
          <a:prstGeom prst="roundRect">
            <a:avLst>
              <a:gd name="adj" fmla="val 120071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5723692"/>
            <a:ext cx="43831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Posting Frequency and Platforms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6214110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Daily posts on Facebook, Twitter, Instagram, Snapchat, and TikTok. Tailor content for each platform.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2025-02-21T22:25:00Z</dcterms:created>
  <dcterms:modified xsi:type="dcterms:W3CDTF">2025-02-21T22:25:00Z</dcterms:modified>
</cp:coreProperties>
</file>